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73" r:id="rId10"/>
    <p:sldId id="264" r:id="rId11"/>
    <p:sldId id="265" r:id="rId12"/>
    <p:sldId id="266" r:id="rId13"/>
    <p:sldId id="267" r:id="rId14"/>
    <p:sldId id="268" r:id="rId15"/>
    <p:sldId id="272" r:id="rId16"/>
    <p:sldId id="271" r:id="rId17"/>
    <p:sldId id="274" r:id="rId18"/>
    <p:sldId id="270" r:id="rId19"/>
    <p:sldId id="275" r:id="rId20"/>
    <p:sldId id="276" r:id="rId21"/>
    <p:sldId id="281" r:id="rId22"/>
    <p:sldId id="280" r:id="rId23"/>
    <p:sldId id="277" r:id="rId24"/>
    <p:sldId id="279" r:id="rId25"/>
    <p:sldId id="278" r:id="rId26"/>
    <p:sldId id="283" r:id="rId27"/>
    <p:sldId id="284" r:id="rId28"/>
    <p:sldId id="282"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6" d="100"/>
          <a:sy n="86" d="100"/>
        </p:scale>
        <p:origin x="-149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83351E5-750B-4E8F-B653-44954612EA14}" type="datetimeFigureOut">
              <a:rPr lang="en-US" smtClean="0"/>
              <a:pPr/>
              <a:t>9/23/2013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905AE9-DE22-49D0-9C23-DFA772E18BF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83351E5-750B-4E8F-B653-44954612EA14}" type="datetimeFigureOut">
              <a:rPr lang="en-US" smtClean="0"/>
              <a:pPr/>
              <a:t>9/23/2013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905AE9-DE22-49D0-9C23-DFA772E18BF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83351E5-750B-4E8F-B653-44954612EA14}" type="datetimeFigureOut">
              <a:rPr lang="en-US" smtClean="0"/>
              <a:pPr/>
              <a:t>9/23/2013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905AE9-DE22-49D0-9C23-DFA772E18BF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83351E5-750B-4E8F-B653-44954612EA14}" type="datetimeFigureOut">
              <a:rPr lang="en-US" smtClean="0"/>
              <a:pPr/>
              <a:t>9/23/2013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905AE9-DE22-49D0-9C23-DFA772E18BF0}"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83351E5-750B-4E8F-B653-44954612EA14}" type="datetimeFigureOut">
              <a:rPr lang="en-US" smtClean="0"/>
              <a:pPr/>
              <a:t>9/23/2013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B905AE9-DE22-49D0-9C23-DFA772E18BF0}"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83351E5-750B-4E8F-B653-44954612EA14}" type="datetimeFigureOut">
              <a:rPr lang="en-US" smtClean="0"/>
              <a:pPr/>
              <a:t>9/23/2013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B905AE9-DE22-49D0-9C23-DFA772E18BF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83351E5-750B-4E8F-B653-44954612EA14}" type="datetimeFigureOut">
              <a:rPr lang="en-US" smtClean="0"/>
              <a:pPr/>
              <a:t>9/23/2013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B905AE9-DE22-49D0-9C23-DFA772E18BF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83351E5-750B-4E8F-B653-44954612EA14}" type="datetimeFigureOut">
              <a:rPr lang="en-US" smtClean="0"/>
              <a:pPr/>
              <a:t>9/23/2013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B905AE9-DE22-49D0-9C23-DFA772E18BF0}"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83351E5-750B-4E8F-B653-44954612EA14}" type="datetimeFigureOut">
              <a:rPr lang="en-US" smtClean="0"/>
              <a:pPr/>
              <a:t>9/23/2013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B905AE9-DE22-49D0-9C23-DFA772E18BF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83351E5-750B-4E8F-B653-44954612EA14}" type="datetimeFigureOut">
              <a:rPr lang="en-US" smtClean="0"/>
              <a:pPr/>
              <a:t>9/23/2013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B905AE9-DE22-49D0-9C23-DFA772E18BF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83351E5-750B-4E8F-B653-44954612EA14}" type="datetimeFigureOut">
              <a:rPr lang="en-US" smtClean="0"/>
              <a:pPr/>
              <a:t>9/23/2013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B905AE9-DE22-49D0-9C23-DFA772E18BF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83351E5-750B-4E8F-B653-44954612EA14}" type="datetimeFigureOut">
              <a:rPr lang="en-US" smtClean="0"/>
              <a:pPr/>
              <a:t>9/23/2013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B905AE9-DE22-49D0-9C23-DFA772E18BF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Old_American_Flag_1_.jpg"/>
          <p:cNvPicPr>
            <a:picLocks noChangeAspect="1"/>
          </p:cNvPicPr>
          <p:nvPr/>
        </p:nvPicPr>
        <p:blipFill>
          <a:blip r:embed="rId2" cstate="print"/>
          <a:stretch>
            <a:fillRect/>
          </a:stretch>
        </p:blipFill>
        <p:spPr>
          <a:xfrm>
            <a:off x="304800" y="228600"/>
            <a:ext cx="8610600" cy="6457950"/>
          </a:xfrm>
          <a:prstGeom prst="rect">
            <a:avLst/>
          </a:prstGeom>
        </p:spPr>
      </p:pic>
      <p:sp>
        <p:nvSpPr>
          <p:cNvPr id="2" name="Title 1"/>
          <p:cNvSpPr>
            <a:spLocks noGrp="1"/>
          </p:cNvSpPr>
          <p:nvPr>
            <p:ph type="ctrTitle"/>
          </p:nvPr>
        </p:nvSpPr>
        <p:spPr>
          <a:xfrm>
            <a:off x="1447800" y="2362200"/>
            <a:ext cx="6705600" cy="762000"/>
          </a:xfrm>
          <a:gradFill flip="none" rotWithShape="1">
            <a:gsLst>
              <a:gs pos="0">
                <a:schemeClr val="accent1">
                  <a:lumMod val="40000"/>
                  <a:lumOff val="60000"/>
                  <a:shade val="30000"/>
                  <a:satMod val="115000"/>
                </a:schemeClr>
              </a:gs>
              <a:gs pos="50000">
                <a:schemeClr val="accent1">
                  <a:lumMod val="40000"/>
                  <a:lumOff val="60000"/>
                  <a:shade val="67500"/>
                  <a:satMod val="115000"/>
                </a:schemeClr>
              </a:gs>
              <a:gs pos="100000">
                <a:schemeClr val="accent1">
                  <a:lumMod val="40000"/>
                  <a:lumOff val="60000"/>
                  <a:shade val="100000"/>
                  <a:satMod val="115000"/>
                </a:schemeClr>
              </a:gs>
            </a:gsLst>
            <a:lin ang="18900000" scaled="1"/>
            <a:tileRect/>
          </a:gradFill>
        </p:spPr>
        <p:txBody>
          <a:bodyPr/>
          <a:lstStyle/>
          <a:p>
            <a:r>
              <a:rPr lang="en-US" dirty="0" smtClean="0"/>
              <a:t>The New Nation 1786-1800</a:t>
            </a:r>
            <a:endParaRPr lang="en-US" dirty="0"/>
          </a:p>
        </p:txBody>
      </p:sp>
      <p:sp>
        <p:nvSpPr>
          <p:cNvPr id="3" name="Subtitle 2"/>
          <p:cNvSpPr>
            <a:spLocks noGrp="1"/>
          </p:cNvSpPr>
          <p:nvPr>
            <p:ph type="subTitle" idx="1"/>
          </p:nvPr>
        </p:nvSpPr>
        <p:spPr>
          <a:xfrm>
            <a:off x="3124200" y="3886200"/>
            <a:ext cx="2819400" cy="457200"/>
          </a:xfrm>
          <a:solidFill>
            <a:schemeClr val="accent2">
              <a:lumMod val="60000"/>
              <a:lumOff val="40000"/>
            </a:schemeClr>
          </a:solidFill>
        </p:spPr>
        <p:txBody>
          <a:bodyPr>
            <a:normAutofit fontScale="85000" lnSpcReduction="20000"/>
          </a:bodyPr>
          <a:lstStyle/>
          <a:p>
            <a:r>
              <a:rPr lang="en-US" dirty="0" smtClean="0">
                <a:solidFill>
                  <a:schemeClr val="tx2">
                    <a:lumMod val="75000"/>
                  </a:schemeClr>
                </a:solidFill>
              </a:rPr>
              <a:t>Chapter 8</a:t>
            </a:r>
            <a:endParaRPr lang="en-US" dirty="0">
              <a:solidFill>
                <a:schemeClr val="tx2">
                  <a:lumMod val="75000"/>
                </a:schemeClr>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57200" y="685800"/>
            <a:ext cx="8229600" cy="5440363"/>
          </a:xfrm>
        </p:spPr>
        <p:txBody>
          <a:bodyPr/>
          <a:lstStyle/>
          <a:p>
            <a:r>
              <a:rPr lang="en-US" dirty="0" smtClean="0"/>
              <a:t>The new government lacked a revenue stream.</a:t>
            </a:r>
          </a:p>
          <a:p>
            <a:r>
              <a:rPr lang="en-US" dirty="0" smtClean="0"/>
              <a:t>It owed $$$ for the Revolutionary War.</a:t>
            </a:r>
          </a:p>
          <a:p>
            <a:r>
              <a:rPr lang="en-US" dirty="0" smtClean="0"/>
              <a:t>It was practically bankrupt.</a:t>
            </a:r>
          </a:p>
          <a:p>
            <a:r>
              <a:rPr lang="en-US" dirty="0" smtClean="0"/>
              <a:t>Congress passed the Tariff of 1789.</a:t>
            </a:r>
          </a:p>
          <a:p>
            <a:pPr lvl="1"/>
            <a:r>
              <a:rPr lang="en-US" dirty="0" smtClean="0"/>
              <a:t>Duties on imported goods.</a:t>
            </a:r>
          </a:p>
          <a:p>
            <a:pPr lvl="1"/>
            <a:r>
              <a:rPr lang="en-US" dirty="0" smtClean="0"/>
              <a:t>Purpose?</a:t>
            </a:r>
          </a:p>
          <a:p>
            <a:pPr lvl="1"/>
            <a:r>
              <a:rPr lang="en-US" dirty="0" smtClean="0"/>
              <a:t>Effects?</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57200" y="685800"/>
            <a:ext cx="8229600" cy="5440363"/>
          </a:xfrm>
        </p:spPr>
        <p:txBody>
          <a:bodyPr>
            <a:normAutofit lnSpcReduction="10000"/>
          </a:bodyPr>
          <a:lstStyle/>
          <a:p>
            <a:r>
              <a:rPr lang="en-US" dirty="0" smtClean="0"/>
              <a:t>Part I:</a:t>
            </a:r>
          </a:p>
          <a:p>
            <a:pPr>
              <a:buNone/>
            </a:pPr>
            <a:r>
              <a:rPr lang="en-US" dirty="0" smtClean="0"/>
              <a:t>Hamilton wanted the new federal government to assume all the debts accumulated by the states for the previous 15 years. (1775-1790)</a:t>
            </a:r>
          </a:p>
          <a:p>
            <a:pPr lvl="1"/>
            <a:r>
              <a:rPr lang="en-US" dirty="0" smtClean="0"/>
              <a:t>Debt owed to foreigners - $11 million</a:t>
            </a:r>
          </a:p>
          <a:p>
            <a:pPr lvl="1"/>
            <a:r>
              <a:rPr lang="en-US" dirty="0" smtClean="0"/>
              <a:t>Debt owed to Americans - $27 million</a:t>
            </a:r>
          </a:p>
          <a:p>
            <a:pPr lvl="1"/>
            <a:r>
              <a:rPr lang="en-US" dirty="0" smtClean="0"/>
              <a:t>Debt owed by states.</a:t>
            </a:r>
          </a:p>
          <a:p>
            <a:pPr lvl="1"/>
            <a:endParaRPr lang="en-US" dirty="0" smtClean="0"/>
          </a:p>
          <a:p>
            <a:pPr lvl="1">
              <a:buNone/>
            </a:pPr>
            <a:r>
              <a:rPr lang="en-US" dirty="0" smtClean="0"/>
              <a:t>Why did he want to do this?</a:t>
            </a:r>
          </a:p>
          <a:p>
            <a:pPr lvl="1">
              <a:buNone/>
            </a:pPr>
            <a:r>
              <a:rPr lang="en-US" dirty="0" smtClean="0"/>
              <a:t>So investors would have confidence in the public credit of the new nation.</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57200" y="685800"/>
            <a:ext cx="8229600" cy="5440363"/>
          </a:xfrm>
        </p:spPr>
        <p:txBody>
          <a:bodyPr/>
          <a:lstStyle/>
          <a:p>
            <a:r>
              <a:rPr lang="en-US" dirty="0" smtClean="0"/>
              <a:t>Agreed to pay the foreigners.</a:t>
            </a:r>
          </a:p>
          <a:p>
            <a:r>
              <a:rPr lang="en-US" dirty="0" smtClean="0"/>
              <a:t>Conflict over paying Americans: Some holders of the debt had sold their notes at a discount. Hamilton would have the government pay the full amount.</a:t>
            </a:r>
          </a:p>
          <a:p>
            <a:r>
              <a:rPr lang="en-US" dirty="0" smtClean="0"/>
              <a:t>Conflict over assuming state debts: Some states had already paid theirs and didn’t want to pay for the other states’ debts.</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609600"/>
            <a:ext cx="8229600" cy="808038"/>
          </a:xfrm>
        </p:spPr>
        <p:txBody>
          <a:bodyPr>
            <a:normAutofit fontScale="90000"/>
          </a:bodyPr>
          <a:lstStyle/>
          <a:p>
            <a:r>
              <a:rPr lang="en-US" sz="5300" dirty="0" smtClean="0"/>
              <a:t>Compromise Agreement</a:t>
            </a:r>
            <a:r>
              <a:rPr lang="en-US" dirty="0" smtClean="0"/>
              <a:t/>
            </a:r>
            <a:br>
              <a:rPr lang="en-US" dirty="0" smtClean="0"/>
            </a:br>
            <a:endParaRPr lang="en-US" dirty="0"/>
          </a:p>
        </p:txBody>
      </p:sp>
      <p:sp>
        <p:nvSpPr>
          <p:cNvPr id="5" name="Content Placeholder 4"/>
          <p:cNvSpPr>
            <a:spLocks noGrp="1"/>
          </p:cNvSpPr>
          <p:nvPr>
            <p:ph sz="half" idx="1"/>
          </p:nvPr>
        </p:nvSpPr>
        <p:spPr/>
        <p:txBody>
          <a:bodyPr/>
          <a:lstStyle/>
          <a:p>
            <a:pPr>
              <a:buNone/>
            </a:pPr>
            <a:r>
              <a:rPr lang="en-US" dirty="0" smtClean="0"/>
              <a:t>Congress would adopt Hamilton’s credit program.</a:t>
            </a:r>
          </a:p>
          <a:p>
            <a:pPr>
              <a:buNone/>
            </a:pPr>
            <a:r>
              <a:rPr lang="en-US" dirty="0" smtClean="0"/>
              <a:t>The new capitol would be located between Virginia and Maryland (in the South).</a:t>
            </a:r>
            <a:endParaRPr lang="en-US" dirty="0"/>
          </a:p>
        </p:txBody>
      </p:sp>
      <p:sp>
        <p:nvSpPr>
          <p:cNvPr id="6" name="Content Placeholder 5"/>
          <p:cNvSpPr>
            <a:spLocks noGrp="1"/>
          </p:cNvSpPr>
          <p:nvPr>
            <p:ph sz="half" idx="2"/>
          </p:nvPr>
        </p:nvSpPr>
        <p:spPr/>
        <p:txBody>
          <a:bodyPr/>
          <a:lstStyle/>
          <a:p>
            <a:endParaRPr lang="en-US" dirty="0"/>
          </a:p>
        </p:txBody>
      </p:sp>
      <p:pic>
        <p:nvPicPr>
          <p:cNvPr id="3" name="Picture 2" descr="U.S. Capitol under construction.jpg"/>
          <p:cNvPicPr>
            <a:picLocks noChangeAspect="1"/>
          </p:cNvPicPr>
          <p:nvPr/>
        </p:nvPicPr>
        <p:blipFill>
          <a:blip r:embed="rId2" cstate="print"/>
          <a:stretch>
            <a:fillRect/>
          </a:stretch>
        </p:blipFill>
        <p:spPr>
          <a:xfrm>
            <a:off x="4495800" y="1676400"/>
            <a:ext cx="4343400" cy="3121819"/>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57200" y="685800"/>
            <a:ext cx="8229600" cy="5440363"/>
          </a:xfrm>
        </p:spPr>
        <p:txBody>
          <a:bodyPr/>
          <a:lstStyle/>
          <a:p>
            <a:pPr>
              <a:buNone/>
            </a:pPr>
            <a:r>
              <a:rPr lang="en-US" dirty="0" smtClean="0"/>
              <a:t>Part II (Hamilton’s Fiscal Plan)</a:t>
            </a:r>
          </a:p>
          <a:p>
            <a:pPr>
              <a:buNone/>
            </a:pPr>
            <a:r>
              <a:rPr lang="en-US" dirty="0" smtClean="0"/>
              <a:t>Bank of the United States passed 1791.</a:t>
            </a:r>
          </a:p>
          <a:p>
            <a:r>
              <a:rPr lang="en-US" dirty="0" smtClean="0"/>
              <a:t>Hold government money on deposit</a:t>
            </a:r>
          </a:p>
          <a:p>
            <a:r>
              <a:rPr lang="en-US" dirty="0" smtClean="0"/>
              <a:t>“fiscal agent” of the treasury (receive payments &amp; pay bills)</a:t>
            </a:r>
          </a:p>
          <a:p>
            <a:r>
              <a:rPr lang="en-US" dirty="0" smtClean="0"/>
              <a:t>Madison opposed.</a:t>
            </a:r>
          </a:p>
          <a:p>
            <a:r>
              <a:rPr lang="en-US" dirty="0" smtClean="0"/>
              <a:t>Is it constitutional?</a:t>
            </a:r>
          </a:p>
          <a:p>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57200" y="685800"/>
            <a:ext cx="8229600" cy="5440363"/>
          </a:xfrm>
        </p:spPr>
        <p:txBody>
          <a:bodyPr/>
          <a:lstStyle/>
          <a:p>
            <a:r>
              <a:rPr lang="en-US" dirty="0" smtClean="0"/>
              <a:t>Two Interpretations of the Constitution</a:t>
            </a:r>
          </a:p>
          <a:p>
            <a:r>
              <a:rPr lang="en-US" dirty="0" smtClean="0"/>
              <a:t>Strict Constructionist – The federal government only has the powers ENUMERATED in the Constitution.</a:t>
            </a:r>
          </a:p>
          <a:p>
            <a:r>
              <a:rPr lang="en-US" dirty="0" smtClean="0"/>
              <a:t>Loose/Broad Constructionist – The federal government has “implied” powers from the “necessary &amp; proper” clause.</a:t>
            </a:r>
          </a:p>
          <a:p>
            <a:endParaRPr lang="en-US" dirty="0"/>
          </a:p>
          <a:p>
            <a:pPr>
              <a:buNone/>
            </a:pPr>
            <a:r>
              <a:rPr lang="en-US" b="1" dirty="0" smtClean="0"/>
              <a:t>Why were some people afraid of Hamilton’s view?</a:t>
            </a:r>
            <a:endParaRPr lang="en-US" b="1"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57200" y="685800"/>
            <a:ext cx="8229600" cy="5440363"/>
          </a:xfrm>
        </p:spPr>
        <p:txBody>
          <a:bodyPr/>
          <a:lstStyle/>
          <a:p>
            <a:pPr>
              <a:buNone/>
            </a:pPr>
            <a:r>
              <a:rPr lang="en-US" dirty="0" smtClean="0"/>
              <a:t>Part III (Hamilton’s Fiscal Plan)</a:t>
            </a:r>
          </a:p>
          <a:p>
            <a:r>
              <a:rPr lang="en-US" dirty="0" smtClean="0"/>
              <a:t>Use government securities to invest in “infant industry.”</a:t>
            </a:r>
          </a:p>
          <a:p>
            <a:r>
              <a:rPr lang="en-US" dirty="0" smtClean="0"/>
              <a:t>This helped the country improve economically.</a:t>
            </a:r>
          </a:p>
          <a:p>
            <a:r>
              <a:rPr lang="en-US" dirty="0" smtClean="0"/>
              <a:t>The bank accumulated enormous reserves.</a:t>
            </a:r>
          </a:p>
          <a:p>
            <a:r>
              <a:rPr lang="en-US" dirty="0" smtClean="0"/>
              <a:t>The public credit of the U.S. was restored.</a:t>
            </a:r>
          </a:p>
          <a:p>
            <a:endParaRPr lang="en-US" dirty="0"/>
          </a:p>
          <a:p>
            <a:pPr>
              <a:buNone/>
            </a:pPr>
            <a:r>
              <a:rPr lang="en-US" b="1" dirty="0" smtClean="0"/>
              <a:t>But was it constitutional?</a:t>
            </a:r>
          </a:p>
          <a:p>
            <a:pPr>
              <a:buNone/>
            </a:pPr>
            <a:r>
              <a:rPr lang="en-US" b="1" dirty="0" smtClean="0"/>
              <a:t>What were the long-term effects?</a:t>
            </a:r>
            <a:endParaRPr lang="en-US" b="1"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Foreign policy</a:t>
            </a:r>
            <a:endParaRPr lang="en-US" dirty="0"/>
          </a:p>
        </p:txBody>
      </p:sp>
      <p:sp>
        <p:nvSpPr>
          <p:cNvPr id="5" name="Text Placeholder 4"/>
          <p:cNvSpPr>
            <a:spLocks noGrp="1"/>
          </p:cNvSpPr>
          <p:nvPr>
            <p:ph type="body" idx="1"/>
          </p:nvPr>
        </p:nvSpPr>
        <p:spPr/>
        <p:txBody>
          <a:bodyPr/>
          <a:lstStyle/>
          <a:p>
            <a:endParaRPr lang="en-US"/>
          </a:p>
        </p:txBody>
      </p:sp>
      <p:pic>
        <p:nvPicPr>
          <p:cNvPr id="6" name="Picture 5" descr="French Revolution.jpg"/>
          <p:cNvPicPr>
            <a:picLocks noChangeAspect="1"/>
          </p:cNvPicPr>
          <p:nvPr/>
        </p:nvPicPr>
        <p:blipFill>
          <a:blip r:embed="rId2" cstate="print"/>
          <a:stretch>
            <a:fillRect/>
          </a:stretch>
        </p:blipFill>
        <p:spPr>
          <a:xfrm>
            <a:off x="4572000" y="914400"/>
            <a:ext cx="4156584" cy="4729559"/>
          </a:xfrm>
          <a:prstGeom prst="rect">
            <a:avLst/>
          </a:prstGeo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57200" y="685800"/>
            <a:ext cx="8229600" cy="5440363"/>
          </a:xfrm>
        </p:spPr>
        <p:txBody>
          <a:bodyPr/>
          <a:lstStyle/>
          <a:p>
            <a:r>
              <a:rPr lang="en-US" dirty="0" smtClean="0"/>
              <a:t>At the time we were establishing a new republic, the French were having their revolution (1789-   )</a:t>
            </a:r>
          </a:p>
          <a:p>
            <a:r>
              <a:rPr lang="en-US" dirty="0" smtClean="0"/>
              <a:t>Storming of the Bastille, overthrew monarchy </a:t>
            </a:r>
            <a:r>
              <a:rPr lang="en-US" sz="2400" dirty="0" smtClean="0"/>
              <a:t>(Americans supported)</a:t>
            </a:r>
          </a:p>
          <a:p>
            <a:r>
              <a:rPr lang="en-US" dirty="0" smtClean="0"/>
              <a:t>Reign of Terror – 1793 </a:t>
            </a:r>
            <a:r>
              <a:rPr lang="en-US" sz="2400" dirty="0" smtClean="0"/>
              <a:t>(Americans alarmed)</a:t>
            </a:r>
          </a:p>
          <a:p>
            <a:r>
              <a:rPr lang="en-US" dirty="0" smtClean="0"/>
              <a:t>War between France and Britain. </a:t>
            </a:r>
            <a:r>
              <a:rPr lang="en-US" sz="2400" dirty="0" smtClean="0"/>
              <a:t>(Stop the spread of “republicanism”)</a:t>
            </a:r>
          </a:p>
          <a:p>
            <a:pPr>
              <a:buNone/>
            </a:pP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516563"/>
          </a:xfrm>
        </p:spPr>
        <p:txBody>
          <a:bodyPr/>
          <a:lstStyle/>
          <a:p>
            <a:r>
              <a:rPr lang="en-US" dirty="0" smtClean="0"/>
              <a:t>The U.S. wanted to remain neutral in the war. – It’s profitable.</a:t>
            </a:r>
          </a:p>
          <a:p>
            <a:r>
              <a:rPr lang="en-US" dirty="0" smtClean="0"/>
              <a:t>Franco-American Alliance 1778.</a:t>
            </a:r>
          </a:p>
          <a:p>
            <a:r>
              <a:rPr lang="en-US" dirty="0" smtClean="0"/>
              <a:t>Hamilton &amp; the nationalists wanted to accommodate Britain. (navy, trade)</a:t>
            </a:r>
          </a:p>
          <a:p>
            <a:r>
              <a:rPr lang="en-US" dirty="0" smtClean="0"/>
              <a:t>Jefferson, Madison and the democrats sought international independence and favored France.</a:t>
            </a:r>
          </a:p>
          <a:p>
            <a:r>
              <a:rPr lang="en-US" dirty="0" smtClean="0"/>
              <a:t>Proclamation of Neutrality 1793 – Washington.</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The first administration</a:t>
            </a:r>
            <a:endParaRPr lang="en-US" dirty="0"/>
          </a:p>
        </p:txBody>
      </p:sp>
      <p:sp>
        <p:nvSpPr>
          <p:cNvPr id="5" name="Text Placeholder 4"/>
          <p:cNvSpPr>
            <a:spLocks noGrp="1"/>
          </p:cNvSpPr>
          <p:nvPr>
            <p:ph type="body" idx="1"/>
          </p:nvPr>
        </p:nvSpPr>
        <p:spPr/>
        <p:txBody>
          <a:bodyPr/>
          <a:lstStyle/>
          <a:p>
            <a:endParaRPr 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Indian Relations</a:t>
            </a:r>
            <a:endParaRPr lang="en-US" dirty="0"/>
          </a:p>
        </p:txBody>
      </p:sp>
      <p:sp>
        <p:nvSpPr>
          <p:cNvPr id="5" name="Content Placeholder 4"/>
          <p:cNvSpPr>
            <a:spLocks noGrp="1"/>
          </p:cNvSpPr>
          <p:nvPr>
            <p:ph idx="1"/>
          </p:nvPr>
        </p:nvSpPr>
        <p:spPr/>
        <p:txBody>
          <a:bodyPr>
            <a:normAutofit lnSpcReduction="10000"/>
          </a:bodyPr>
          <a:lstStyle/>
          <a:p>
            <a:r>
              <a:rPr lang="en-US" dirty="0" smtClean="0"/>
              <a:t>Inconsistent Policies</a:t>
            </a:r>
          </a:p>
          <a:p>
            <a:r>
              <a:rPr lang="en-US" dirty="0" smtClean="0"/>
              <a:t>Northwest Ordinance of 1787 contradicted itself – “lands &amp; property would never be taken from them” but it supposed opening Indian land to settlement.</a:t>
            </a:r>
          </a:p>
          <a:p>
            <a:r>
              <a:rPr lang="en-US" dirty="0" smtClean="0"/>
              <a:t>Intercourse Act of 1790 – laws to protect Indians but lack of enforcement. AND treaties must be between the U.S. and Indian nations.</a:t>
            </a:r>
          </a:p>
          <a:p>
            <a:r>
              <a:rPr lang="en-US" dirty="0" smtClean="0"/>
              <a:t>Unable to control settlers</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516563"/>
          </a:xfrm>
        </p:spPr>
        <p:txBody>
          <a:bodyPr>
            <a:normAutofit/>
          </a:bodyPr>
          <a:lstStyle/>
          <a:p>
            <a:r>
              <a:rPr lang="en-US" dirty="0" smtClean="0"/>
              <a:t>Spain was trying to block U.S. expansion.</a:t>
            </a:r>
          </a:p>
          <a:p>
            <a:pPr lvl="1"/>
            <a:r>
              <a:rPr lang="en-US" dirty="0" smtClean="0"/>
              <a:t>Held territory west of the Miss. River.</a:t>
            </a:r>
          </a:p>
          <a:p>
            <a:pPr lvl="1"/>
            <a:r>
              <a:rPr lang="en-US" dirty="0" smtClean="0"/>
              <a:t>Got Florida back from Britain in 1783.</a:t>
            </a:r>
          </a:p>
          <a:p>
            <a:pPr lvl="1"/>
            <a:r>
              <a:rPr lang="en-US" dirty="0" smtClean="0"/>
              <a:t>Closed the Miss. River to American shipping</a:t>
            </a:r>
          </a:p>
          <a:p>
            <a:pPr lvl="1"/>
            <a:r>
              <a:rPr lang="en-US" dirty="0" smtClean="0"/>
              <a:t>Promoted immigration to Louisiana and Florida (Acadians)</a:t>
            </a:r>
          </a:p>
          <a:p>
            <a:pPr lvl="1">
              <a:buNone/>
            </a:pPr>
            <a:endParaRPr lang="en-US" dirty="0" smtClean="0"/>
          </a:p>
          <a:p>
            <a:pPr lvl="1">
              <a:buNone/>
            </a:pP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516563"/>
          </a:xfrm>
        </p:spPr>
        <p:txBody>
          <a:bodyPr/>
          <a:lstStyle/>
          <a:p>
            <a:pPr marL="342900" lvl="1" indent="-342900">
              <a:buFont typeface="Arial" pitchFamily="34" charset="0"/>
              <a:buChar char="•"/>
            </a:pPr>
            <a:r>
              <a:rPr lang="en-US" sz="3200" dirty="0" smtClean="0"/>
              <a:t>The British continued to supply the Indians with arms and ammunition.</a:t>
            </a:r>
          </a:p>
          <a:p>
            <a:r>
              <a:rPr lang="en-US" dirty="0" smtClean="0"/>
              <a:t>British confiscated cargoes of American ships trading with France and the French West Indies.</a:t>
            </a:r>
          </a:p>
          <a:p>
            <a:endParaRPr lang="en-US" dirty="0"/>
          </a:p>
          <a:p>
            <a:r>
              <a:rPr lang="en-US" dirty="0" smtClean="0"/>
              <a:t>This new republic was dealing with external hostilities.</a:t>
            </a: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Whiskey Rebellion</a:t>
            </a:r>
            <a:endParaRPr lang="en-US" dirty="0"/>
          </a:p>
        </p:txBody>
      </p:sp>
      <p:sp>
        <p:nvSpPr>
          <p:cNvPr id="5" name="Content Placeholder 4"/>
          <p:cNvSpPr>
            <a:spLocks noGrp="1"/>
          </p:cNvSpPr>
          <p:nvPr>
            <p:ph idx="1"/>
          </p:nvPr>
        </p:nvSpPr>
        <p:spPr/>
        <p:txBody>
          <a:bodyPr>
            <a:normAutofit lnSpcReduction="10000"/>
          </a:bodyPr>
          <a:lstStyle/>
          <a:p>
            <a:r>
              <a:rPr lang="en-US" dirty="0" smtClean="0"/>
              <a:t>Internal problem.</a:t>
            </a:r>
          </a:p>
          <a:p>
            <a:r>
              <a:rPr lang="en-US" dirty="0" smtClean="0"/>
              <a:t>Excise tax on the distillation of whiskey.</a:t>
            </a:r>
          </a:p>
          <a:p>
            <a:r>
              <a:rPr lang="en-US" dirty="0" smtClean="0"/>
              <a:t>Farmers of western Pennsylvania protested, turned to riot.</a:t>
            </a:r>
          </a:p>
          <a:p>
            <a:r>
              <a:rPr lang="en-US" dirty="0" smtClean="0"/>
              <a:t>“Internal tax on consumption” rather than “tariff on imports”</a:t>
            </a:r>
          </a:p>
          <a:p>
            <a:r>
              <a:rPr lang="en-US" b="1" dirty="0" smtClean="0"/>
              <a:t>Washington overreacted by sending 13,000 troops to establish federal supremacy over the states and local communities.</a:t>
            </a:r>
            <a:endParaRPr lang="en-US" b="1"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Jay’s Treaty</a:t>
            </a:r>
            <a:endParaRPr lang="en-US" dirty="0"/>
          </a:p>
        </p:txBody>
      </p:sp>
      <p:sp>
        <p:nvSpPr>
          <p:cNvPr id="5" name="Content Placeholder 4"/>
          <p:cNvSpPr>
            <a:spLocks noGrp="1"/>
          </p:cNvSpPr>
          <p:nvPr>
            <p:ph idx="1"/>
          </p:nvPr>
        </p:nvSpPr>
        <p:spPr/>
        <p:txBody>
          <a:bodyPr/>
          <a:lstStyle/>
          <a:p>
            <a:r>
              <a:rPr lang="en-US" dirty="0" smtClean="0"/>
              <a:t>John Jay engaged in settlement talks with the British.</a:t>
            </a:r>
          </a:p>
          <a:p>
            <a:r>
              <a:rPr lang="en-US" dirty="0" smtClean="0"/>
              <a:t>He negotiated the withdrawal of British troops from American soil by 1796 and Most Favored Nation trade status between the U.S. and Britain.</a:t>
            </a:r>
          </a:p>
          <a:p>
            <a:r>
              <a:rPr lang="en-US" dirty="0" smtClean="0"/>
              <a:t>Some said he accommodated Britain over France. </a:t>
            </a: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516563"/>
          </a:xfrm>
        </p:spPr>
        <p:txBody>
          <a:bodyPr/>
          <a:lstStyle/>
          <a:p>
            <a:r>
              <a:rPr lang="en-US" dirty="0" smtClean="0"/>
              <a:t>Jefferson’s democrats led protests and demonstrations.</a:t>
            </a:r>
          </a:p>
          <a:p>
            <a:r>
              <a:rPr lang="en-US" dirty="0" smtClean="0"/>
              <a:t>The senate ratified the Jay Treaty with Britain anyway.</a:t>
            </a:r>
          </a:p>
          <a:p>
            <a:r>
              <a:rPr lang="en-US" dirty="0" smtClean="0"/>
              <a:t>The House of Representatives demanded to “examine the correspondence.” </a:t>
            </a:r>
          </a:p>
          <a:p>
            <a:r>
              <a:rPr lang="en-US" dirty="0" smtClean="0"/>
              <a:t>Washington claimed executive privilege and refused.</a:t>
            </a: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Pinckney’s Treaty</a:t>
            </a:r>
            <a:endParaRPr lang="en-US" dirty="0"/>
          </a:p>
        </p:txBody>
      </p:sp>
      <p:sp>
        <p:nvSpPr>
          <p:cNvPr id="5" name="Content Placeholder 4"/>
          <p:cNvSpPr>
            <a:spLocks noGrp="1"/>
          </p:cNvSpPr>
          <p:nvPr>
            <p:ph idx="1"/>
          </p:nvPr>
        </p:nvSpPr>
        <p:spPr/>
        <p:txBody>
          <a:bodyPr/>
          <a:lstStyle/>
          <a:p>
            <a:r>
              <a:rPr lang="en-US" dirty="0" smtClean="0"/>
              <a:t>Pinckney negotiated a treaty with Spain setting the boundary at the 31</a:t>
            </a:r>
            <a:r>
              <a:rPr lang="en-US" baseline="30000" dirty="0" smtClean="0"/>
              <a:t>st</a:t>
            </a:r>
            <a:r>
              <a:rPr lang="en-US" dirty="0" smtClean="0"/>
              <a:t> parallel and opening the Mississippi River to American shipping.</a:t>
            </a:r>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09600"/>
            <a:ext cx="8229600" cy="5516563"/>
          </a:xfrm>
        </p:spPr>
        <p:txBody>
          <a:bodyPr>
            <a:normAutofit/>
          </a:bodyPr>
          <a:lstStyle/>
          <a:p>
            <a:pPr>
              <a:buNone/>
            </a:pPr>
            <a:r>
              <a:rPr lang="en-US" sz="4000" dirty="0" smtClean="0"/>
              <a:t>The </a:t>
            </a:r>
            <a:r>
              <a:rPr lang="en-US" sz="4000" b="1" dirty="0" smtClean="0"/>
              <a:t>effects</a:t>
            </a:r>
            <a:r>
              <a:rPr lang="en-US" sz="4000" dirty="0" smtClean="0"/>
              <a:t> of these treaties was to</a:t>
            </a:r>
          </a:p>
          <a:p>
            <a:endParaRPr lang="en-US" sz="4000" dirty="0"/>
          </a:p>
          <a:p>
            <a:r>
              <a:rPr lang="en-US" sz="4000" dirty="0" smtClean="0"/>
              <a:t>Establish U.S. sovereignty over the land west of the Appalachian mountains.</a:t>
            </a:r>
          </a:p>
          <a:p>
            <a:r>
              <a:rPr lang="en-US" sz="4000" dirty="0" smtClean="0"/>
              <a:t>Extend the U.S. market from the Atlantic to the Mississippi Valley.</a:t>
            </a:r>
            <a:endParaRPr lang="en-US" sz="4000"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Washington’s Farewell</a:t>
            </a:r>
            <a:endParaRPr lang="en-US" dirty="0"/>
          </a:p>
        </p:txBody>
      </p:sp>
      <p:sp>
        <p:nvSpPr>
          <p:cNvPr id="5" name="Content Placeholder 4"/>
          <p:cNvSpPr>
            <a:spLocks noGrp="1"/>
          </p:cNvSpPr>
          <p:nvPr>
            <p:ph idx="1"/>
          </p:nvPr>
        </p:nvSpPr>
        <p:spPr>
          <a:xfrm>
            <a:off x="457200" y="1600201"/>
            <a:ext cx="4953000" cy="4495800"/>
          </a:xfrm>
        </p:spPr>
        <p:txBody>
          <a:bodyPr>
            <a:normAutofit fontScale="92500" lnSpcReduction="10000"/>
          </a:bodyPr>
          <a:lstStyle/>
          <a:p>
            <a:r>
              <a:rPr lang="en-US" dirty="0" smtClean="0"/>
              <a:t>In his Farewell Address at the end of his second term, Washington said that the U.S. must extend commercial relations with Europe but have as little political connection as possible with Europe.</a:t>
            </a:r>
          </a:p>
          <a:p>
            <a:r>
              <a:rPr lang="en-US" dirty="0" smtClean="0"/>
              <a:t>He warned against parties and factions.</a:t>
            </a:r>
            <a:endParaRPr lang="en-US" dirty="0"/>
          </a:p>
        </p:txBody>
      </p:sp>
      <p:pic>
        <p:nvPicPr>
          <p:cNvPr id="6" name="Picture 5" descr="george-washington-portrait.jpg"/>
          <p:cNvPicPr>
            <a:picLocks noChangeAspect="1"/>
          </p:cNvPicPr>
          <p:nvPr/>
        </p:nvPicPr>
        <p:blipFill>
          <a:blip r:embed="rId2" cstate="print"/>
          <a:stretch>
            <a:fillRect/>
          </a:stretch>
        </p:blipFill>
        <p:spPr>
          <a:xfrm>
            <a:off x="5486400" y="2743200"/>
            <a:ext cx="3352800" cy="2283229"/>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457200" y="838200"/>
            <a:ext cx="8229600" cy="5287963"/>
          </a:xfrm>
        </p:spPr>
        <p:txBody>
          <a:bodyPr/>
          <a:lstStyle/>
          <a:p>
            <a:r>
              <a:rPr lang="en-US" dirty="0" smtClean="0"/>
              <a:t>1787 – Constitution approved by the Constitutional Convention</a:t>
            </a:r>
          </a:p>
          <a:p>
            <a:r>
              <a:rPr lang="en-US" dirty="0" smtClean="0"/>
              <a:t>1788 – Constitution ratified by the states</a:t>
            </a:r>
          </a:p>
          <a:p>
            <a:r>
              <a:rPr lang="en-US" dirty="0" smtClean="0"/>
              <a:t>1789 – 1</a:t>
            </a:r>
            <a:r>
              <a:rPr lang="en-US" baseline="30000" dirty="0" smtClean="0"/>
              <a:t>st</a:t>
            </a:r>
            <a:r>
              <a:rPr lang="en-US" dirty="0" smtClean="0"/>
              <a:t> election (Washington)</a:t>
            </a:r>
          </a:p>
          <a:p>
            <a:r>
              <a:rPr lang="en-US" dirty="0" smtClean="0"/>
              <a:t>1789, April 30 – 1</a:t>
            </a:r>
            <a:r>
              <a:rPr lang="en-US" baseline="30000" dirty="0" smtClean="0"/>
              <a:t>st</a:t>
            </a:r>
            <a:r>
              <a:rPr lang="en-US" dirty="0" smtClean="0"/>
              <a:t> inauguration in NYC</a:t>
            </a:r>
          </a:p>
          <a:p>
            <a:r>
              <a:rPr lang="en-US" dirty="0" smtClean="0"/>
              <a:t>1791 – Bill of Rights ratified by the states</a:t>
            </a:r>
          </a:p>
          <a:p>
            <a:r>
              <a:rPr lang="en-US" dirty="0" smtClean="0"/>
              <a:t>1792 – 2</a:t>
            </a:r>
            <a:r>
              <a:rPr lang="en-US" baseline="30000" dirty="0" smtClean="0"/>
              <a:t>nd</a:t>
            </a:r>
            <a:r>
              <a:rPr lang="en-US" dirty="0" smtClean="0"/>
              <a:t> election (Washington reelected)</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14400"/>
            <a:ext cx="8229600" cy="5211763"/>
          </a:xfrm>
        </p:spPr>
        <p:txBody>
          <a:bodyPr>
            <a:normAutofit/>
          </a:bodyPr>
          <a:lstStyle/>
          <a:p>
            <a:pPr algn="ctr">
              <a:buNone/>
            </a:pPr>
            <a:r>
              <a:rPr lang="en-US" sz="6000" dirty="0" smtClean="0"/>
              <a:t>The first administration shaped the structure of the American nation-state.</a:t>
            </a:r>
            <a:endParaRPr lang="en-US" sz="60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Congress established the Executive Departments</a:t>
            </a:r>
            <a:endParaRPr lang="en-US" dirty="0"/>
          </a:p>
        </p:txBody>
      </p:sp>
      <p:sp>
        <p:nvSpPr>
          <p:cNvPr id="3" name="Content Placeholder 2"/>
          <p:cNvSpPr>
            <a:spLocks noGrp="1"/>
          </p:cNvSpPr>
          <p:nvPr>
            <p:ph idx="1"/>
          </p:nvPr>
        </p:nvSpPr>
        <p:spPr/>
        <p:txBody>
          <a:bodyPr/>
          <a:lstStyle/>
          <a:p>
            <a:r>
              <a:rPr lang="en-US" dirty="0" smtClean="0"/>
              <a:t>Secretary of State – Thomas Jefferson</a:t>
            </a:r>
          </a:p>
          <a:p>
            <a:r>
              <a:rPr lang="en-US" dirty="0" smtClean="0"/>
              <a:t>Secretary of the Treasurer – Alexander Hamilton</a:t>
            </a:r>
          </a:p>
          <a:p>
            <a:r>
              <a:rPr lang="en-US" dirty="0" smtClean="0"/>
              <a:t>War Department – Henry Knox</a:t>
            </a:r>
          </a:p>
          <a:p>
            <a:r>
              <a:rPr lang="en-US" dirty="0" smtClean="0"/>
              <a:t>Justice Department/Attorney General – Edmund Randolph</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14400"/>
            <a:ext cx="8229600" cy="5211763"/>
          </a:xfrm>
        </p:spPr>
        <p:txBody>
          <a:bodyPr>
            <a:normAutofit/>
          </a:bodyPr>
          <a:lstStyle/>
          <a:p>
            <a:pPr algn="ctr">
              <a:buNone/>
            </a:pPr>
            <a:r>
              <a:rPr lang="en-US" sz="4800" dirty="0" smtClean="0"/>
              <a:t>It is important to note that Washington was a “nationalist” or a “federalist” in that he supported a strong national government.</a:t>
            </a:r>
            <a:endParaRPr lang="en-US" sz="48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Congress structured the Court System.</a:t>
            </a:r>
            <a:endParaRPr lang="en-US" dirty="0"/>
          </a:p>
        </p:txBody>
      </p:sp>
      <p:sp>
        <p:nvSpPr>
          <p:cNvPr id="3" name="Content Placeholder 2"/>
          <p:cNvSpPr>
            <a:spLocks noGrp="1"/>
          </p:cNvSpPr>
          <p:nvPr>
            <p:ph idx="1"/>
          </p:nvPr>
        </p:nvSpPr>
        <p:spPr/>
        <p:txBody>
          <a:bodyPr/>
          <a:lstStyle/>
          <a:p>
            <a:pPr>
              <a:buNone/>
            </a:pPr>
            <a:r>
              <a:rPr lang="en-US" b="1" dirty="0" smtClean="0"/>
              <a:t>Judiciary Act of 1789</a:t>
            </a:r>
          </a:p>
          <a:p>
            <a:pPr>
              <a:buFont typeface="Wingdings" pitchFamily="2" charset="2"/>
              <a:buChar char="v"/>
            </a:pPr>
            <a:r>
              <a:rPr lang="en-US" dirty="0" smtClean="0"/>
              <a:t>Established the number of justices on the Supreme Court. (originally 6)</a:t>
            </a:r>
          </a:p>
          <a:p>
            <a:pPr>
              <a:buFont typeface="Wingdings" pitchFamily="2" charset="2"/>
              <a:buChar char="v"/>
            </a:pPr>
            <a:r>
              <a:rPr lang="en-US" dirty="0" smtClean="0"/>
              <a:t>Created a system of federal courts</a:t>
            </a:r>
          </a:p>
          <a:p>
            <a:pPr>
              <a:buFont typeface="Wingdings" pitchFamily="2" charset="2"/>
              <a:buChar char="v"/>
            </a:pPr>
            <a:r>
              <a:rPr lang="en-US" dirty="0" smtClean="0"/>
              <a:t>Established federal judicial review over state courts (appeals courts)</a:t>
            </a:r>
          </a:p>
          <a:p>
            <a:pPr>
              <a:buNone/>
            </a:pPr>
            <a:r>
              <a:rPr lang="en-US" dirty="0" smtClean="0"/>
              <a:t>Conflict over nationalist v. </a:t>
            </a:r>
            <a:r>
              <a:rPr lang="en-US" dirty="0" err="1" smtClean="0"/>
              <a:t>localist</a:t>
            </a:r>
            <a:r>
              <a:rPr lang="en-US" dirty="0" smtClean="0"/>
              <a:t> control.</a:t>
            </a:r>
          </a:p>
          <a:p>
            <a:pPr>
              <a:buNone/>
            </a:pPr>
            <a:r>
              <a:rPr lang="en-US" dirty="0" smtClean="0"/>
              <a:t>John Jay was appointed the first Chief Justice.</a:t>
            </a:r>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Hamilton’s fiscal program</a:t>
            </a:r>
            <a:endParaRPr lang="en-US" dirty="0"/>
          </a:p>
        </p:txBody>
      </p:sp>
      <p:sp>
        <p:nvSpPr>
          <p:cNvPr id="5" name="Text Placeholder 4"/>
          <p:cNvSpPr>
            <a:spLocks noGrp="1"/>
          </p:cNvSpPr>
          <p:nvPr>
            <p:ph type="body" idx="1"/>
          </p:nvPr>
        </p:nvSpPr>
        <p:spPr/>
        <p:txBody>
          <a:bodyPr/>
          <a:lstStyle/>
          <a:p>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772400" cy="411162"/>
          </a:xfrm>
        </p:spPr>
        <p:txBody>
          <a:bodyPr>
            <a:normAutofit fontScale="90000"/>
          </a:bodyPr>
          <a:lstStyle/>
          <a:p>
            <a:endParaRPr lang="en-US" dirty="0"/>
          </a:p>
        </p:txBody>
      </p:sp>
      <p:sp>
        <p:nvSpPr>
          <p:cNvPr id="3" name="Content Placeholder 2"/>
          <p:cNvSpPr>
            <a:spLocks noGrp="1"/>
          </p:cNvSpPr>
          <p:nvPr>
            <p:ph idx="1"/>
          </p:nvPr>
        </p:nvSpPr>
        <p:spPr/>
        <p:txBody>
          <a:bodyPr>
            <a:normAutofit/>
          </a:bodyPr>
          <a:lstStyle/>
          <a:p>
            <a:r>
              <a:rPr lang="en-US" sz="5400" dirty="0" smtClean="0"/>
              <a:t>What does “fiscal” mean?</a:t>
            </a:r>
            <a:endParaRPr lang="en-US" sz="54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121</TotalTime>
  <Words>1003</Words>
  <Application>Microsoft Office PowerPoint</Application>
  <PresentationFormat>On-screen Show (4:3)</PresentationFormat>
  <Paragraphs>112</Paragraphs>
  <Slides>28</Slides>
  <Notes>0</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Office Theme</vt:lpstr>
      <vt:lpstr>The New Nation 1786-1800</vt:lpstr>
      <vt:lpstr>The first administration</vt:lpstr>
      <vt:lpstr>Slide 3</vt:lpstr>
      <vt:lpstr>Slide 4</vt:lpstr>
      <vt:lpstr>Congress established the Executive Departments</vt:lpstr>
      <vt:lpstr>Slide 6</vt:lpstr>
      <vt:lpstr>Congress structured the Court System.</vt:lpstr>
      <vt:lpstr>Hamilton’s fiscal program</vt:lpstr>
      <vt:lpstr>Slide 9</vt:lpstr>
      <vt:lpstr>Slide 10</vt:lpstr>
      <vt:lpstr>Slide 11</vt:lpstr>
      <vt:lpstr>Slide 12</vt:lpstr>
      <vt:lpstr>Compromise Agreement </vt:lpstr>
      <vt:lpstr>Slide 14</vt:lpstr>
      <vt:lpstr>Slide 15</vt:lpstr>
      <vt:lpstr>Slide 16</vt:lpstr>
      <vt:lpstr>Foreign policy</vt:lpstr>
      <vt:lpstr>Slide 18</vt:lpstr>
      <vt:lpstr>Slide 19</vt:lpstr>
      <vt:lpstr>Indian Relations</vt:lpstr>
      <vt:lpstr>Slide 21</vt:lpstr>
      <vt:lpstr>Slide 22</vt:lpstr>
      <vt:lpstr>Whiskey Rebellion</vt:lpstr>
      <vt:lpstr>Jay’s Treaty</vt:lpstr>
      <vt:lpstr>Slide 25</vt:lpstr>
      <vt:lpstr>Pinckney’s Treaty</vt:lpstr>
      <vt:lpstr>Slide 27</vt:lpstr>
      <vt:lpstr>Washington’s Farewell</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New Nation 1786-1800</dc:title>
  <dc:creator>Cotton Blossom</dc:creator>
  <cp:lastModifiedBy>Alice Purcell</cp:lastModifiedBy>
  <cp:revision>26</cp:revision>
  <dcterms:created xsi:type="dcterms:W3CDTF">2013-09-22T20:32:53Z</dcterms:created>
  <dcterms:modified xsi:type="dcterms:W3CDTF">2013-09-23T12:31:03Z</dcterms:modified>
</cp:coreProperties>
</file>